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71" r:id="rId5"/>
    <p:sldId id="259" r:id="rId6"/>
    <p:sldId id="272" r:id="rId7"/>
    <p:sldId id="273" r:id="rId8"/>
    <p:sldId id="264" r:id="rId9"/>
    <p:sldId id="274" r:id="rId10"/>
    <p:sldId id="265" r:id="rId11"/>
    <p:sldId id="266" r:id="rId12"/>
    <p:sldId id="267" r:id="rId13"/>
    <p:sldId id="275" r:id="rId14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CFBF"/>
    <a:srgbClr val="E6746C"/>
    <a:srgbClr val="FF6600"/>
    <a:srgbClr val="C74A4D"/>
    <a:srgbClr val="79C586"/>
    <a:srgbClr val="DDE199"/>
    <a:srgbClr val="F7EE69"/>
    <a:srgbClr val="EC7C33"/>
    <a:srgbClr val="828171"/>
    <a:srgbClr val="97C6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75" d="100"/>
          <a:sy n="75" d="100"/>
        </p:scale>
        <p:origin x="226" y="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F1028-9C8D-4555-BB2F-A667CC643963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AA858-8C05-43AD-BF3E-BE350B03ABE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52471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O" dirty="0"/>
              <a:t>Faltan herramientas, faltan algunos paso del procedimiento.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AA858-8C05-43AD-BF3E-BE350B03ABE9}" type="slidenum">
              <a:rPr lang="es-CO" smtClean="0"/>
              <a:t>10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235085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8E512-FA3A-431F-AFF4-3A73E78AFC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5585F2E-B67B-4573-B208-E9DB23EAEE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21E728F-97AE-4BAC-9BF9-3B0591D3B2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E724E1-5C61-4C93-94C4-063D05868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3B53386-8D64-4DC5-906E-A284F8A31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4810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B628FA-D44B-43B8-89A8-51CAC462BE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5EEEBB4-5C21-41FD-A23C-BF58F7399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72B41D1-E2B3-4786-90D9-8D1EE1ACC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F5F80E-BF9A-497E-98F2-2AA72FC10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5C72CD-2D96-4260-A762-C1DB1AC57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86374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11D6FC3-97A4-4AF4-8D0C-8652803840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309B19F-08DF-4704-B43F-26AED333C0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979AB-DF97-4652-8B89-C57BD1D32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0F57ABC-E886-4191-A162-CADF2F135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0F0D57-370C-4255-A89B-24EA418E1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20922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5C1869-6AAE-44D3-98E1-7DF1CA2EF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BC1106C-6A08-4F2C-A82D-B05200B4C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200E3F8-44DC-4BF0-A470-48752087B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1234DDB-1B32-48BC-AB3F-EF012A58D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80B6745-3594-4C83-A9CB-31A9D3C87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32557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A7C86F-C22E-4737-AE6F-A5E391A75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C2B7E15-1A40-46C9-909C-73FB096CCA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9D18E69-DAA0-4B4C-974B-D718F0AE5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2265B3-1832-4F22-A84C-9861D0CF8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6AF85A-6780-4109-A155-C50B8629F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193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829835-A984-4801-A53E-BCCF7E3F3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0CA465-6838-49F7-A3B7-9AB62014B0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6FCE104-4642-4E67-9868-C8D40CFE6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6D00B08-4A52-4193-9B4D-0CA87F7E7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065F151-A0F7-40B2-8E98-2ABA8FC23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AB7525B-092F-4F58-B2B0-C36C720631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5927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F75D0C-36DF-4894-AD8B-9C45C244F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CB69739-8090-4FC6-92DB-4675FB8EE9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A625D12-F563-4479-B7F9-24CB9D3CC6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1935ED0-7877-47F9-9B28-18DB3B3A99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7575FC6-DFB9-400E-9BEF-EAEFEFDC8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FCE008B-29EB-44C6-B290-8DB296F82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B38931A-E44C-4C9D-80B2-C7E000B6D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DE6DE58-8E46-47C7-B1DF-91E29D144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94815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4C95A0-CED7-4891-8EEE-8FE2A7D84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F8F6F80-26E4-491F-AF30-FEBE45486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DB12A2C-2516-4C48-A0C0-684F05EE1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9616297-F5E0-4096-B40F-9CD16725D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51699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4993F0F-37EF-4F6D-8026-82E308B32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6A4D3A6-39BC-480A-9BE8-3830468A9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FC1EEB1-DEF7-4CD0-9C11-EB9F29417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1828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CDF936-693E-4F1E-BCA0-6D2725DFE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50E7EAB-49C1-4B52-BD6F-29F75D31D3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3B7C76-7A5D-4B3C-8F80-E50579E82D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C51AE09-E745-4441-A223-2A2A0C225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5180861-6962-426D-BACB-D729FE9BCC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902DE87-567D-4C3E-AA95-042F8B38E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66368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A4AA23-29A5-44E3-9AAA-07FF738A1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66BB868-CBB9-4E9D-9BC7-6A2A21E6E1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FDEEE0E-464B-4A63-95B8-A3D35D814E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1CA0456-22F7-4334-9ADF-D7DCDB02E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6C75FF-7DE0-4C56-A244-A24B1108F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87B8C9F-B3BA-4938-B214-BA46AB34AA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1258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C6B38F3-A2D3-470E-AD67-FF159E4C1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F02928A-3503-44C8-8DFE-2CE7E19D9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41BBDB8-746B-4F59-9EA6-C649F18B8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218AB4-AFDD-4A8E-BB3A-A75CC7C7D412}" type="datetimeFigureOut">
              <a:rPr lang="es-CO" smtClean="0"/>
              <a:t>18/12/2020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091101C-4C68-484A-A1DE-231749D452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63E498-1E46-46C1-A1EE-4F0F909710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4174B1-2115-4D26-BBCF-DDBB3D9050F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62510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3793425B-7936-4903-884C-7AF8ED281B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84" y="0"/>
            <a:ext cx="11926631" cy="6858000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0F281264-F0D0-417D-B823-F5BC2DDAFF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926631" cy="685800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3F40D099-5667-43DF-956D-B16B1A5F8207}"/>
              </a:ext>
            </a:extLst>
          </p:cNvPr>
          <p:cNvSpPr txBox="1"/>
          <p:nvPr/>
        </p:nvSpPr>
        <p:spPr>
          <a:xfrm>
            <a:off x="6353453" y="3429001"/>
            <a:ext cx="463880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b="1" dirty="0"/>
              <a:t>INTUBACION ENDOTRAQUEAL CON MASCARILLA LARINGEA 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B96F48A-83E9-4A58-AEC8-AFB58B18813C}"/>
              </a:ext>
            </a:extLst>
          </p:cNvPr>
          <p:cNvSpPr txBox="1"/>
          <p:nvPr/>
        </p:nvSpPr>
        <p:spPr>
          <a:xfrm>
            <a:off x="701338" y="2159540"/>
            <a:ext cx="3967939" cy="4154984"/>
          </a:xfrm>
          <a:custGeom>
            <a:avLst/>
            <a:gdLst>
              <a:gd name="connsiteX0" fmla="*/ 0 w 3967939"/>
              <a:gd name="connsiteY0" fmla="*/ 0 h 4154984"/>
              <a:gd name="connsiteX1" fmla="*/ 3967939 w 3967939"/>
              <a:gd name="connsiteY1" fmla="*/ 0 h 4154984"/>
              <a:gd name="connsiteX2" fmla="*/ 3967939 w 3967939"/>
              <a:gd name="connsiteY2" fmla="*/ 4154984 h 4154984"/>
              <a:gd name="connsiteX3" fmla="*/ 0 w 3967939"/>
              <a:gd name="connsiteY3" fmla="*/ 4154984 h 4154984"/>
              <a:gd name="connsiteX4" fmla="*/ 0 w 3967939"/>
              <a:gd name="connsiteY4" fmla="*/ 0 h 4154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7939" h="4154984" fill="none" extrusionOk="0">
                <a:moveTo>
                  <a:pt x="0" y="0"/>
                </a:moveTo>
                <a:cubicBezTo>
                  <a:pt x="1616041" y="-49533"/>
                  <a:pt x="3560846" y="-14809"/>
                  <a:pt x="3967939" y="0"/>
                </a:cubicBezTo>
                <a:cubicBezTo>
                  <a:pt x="4055578" y="1861625"/>
                  <a:pt x="3895260" y="3274180"/>
                  <a:pt x="3967939" y="4154984"/>
                </a:cubicBezTo>
                <a:cubicBezTo>
                  <a:pt x="2305807" y="4106753"/>
                  <a:pt x="1583969" y="4239439"/>
                  <a:pt x="0" y="4154984"/>
                </a:cubicBezTo>
                <a:cubicBezTo>
                  <a:pt x="-38581" y="3108600"/>
                  <a:pt x="63341" y="1697049"/>
                  <a:pt x="0" y="0"/>
                </a:cubicBezTo>
                <a:close/>
              </a:path>
              <a:path w="3967939" h="4154984" stroke="0" extrusionOk="0">
                <a:moveTo>
                  <a:pt x="0" y="0"/>
                </a:moveTo>
                <a:cubicBezTo>
                  <a:pt x="1914449" y="118645"/>
                  <a:pt x="3191742" y="116012"/>
                  <a:pt x="3967939" y="0"/>
                </a:cubicBezTo>
                <a:cubicBezTo>
                  <a:pt x="3835057" y="1449667"/>
                  <a:pt x="4052890" y="3601430"/>
                  <a:pt x="3967939" y="4154984"/>
                </a:cubicBezTo>
                <a:cubicBezTo>
                  <a:pt x="2644804" y="4289584"/>
                  <a:pt x="407119" y="3997788"/>
                  <a:pt x="0" y="4154984"/>
                </a:cubicBezTo>
                <a:cubicBezTo>
                  <a:pt x="-20187" y="2357824"/>
                  <a:pt x="-152480" y="717194"/>
                  <a:pt x="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81000"/>
            </a:schemeClr>
          </a:solidFill>
          <a:ln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INTUBACION ENDOTRAQUELA CON MASCARILLA LARINGEA</a:t>
            </a:r>
          </a:p>
          <a:p>
            <a:pPr algn="ctr"/>
            <a:endParaRPr lang="es-CO" sz="2400" b="1" dirty="0"/>
          </a:p>
          <a:p>
            <a:pPr algn="just"/>
            <a:r>
              <a:rPr lang="es-CO" sz="2400" dirty="0"/>
              <a:t>Procedimiento que realiza a personas que presentan dificultad en la vía aérea, se realiza una entubación endotraqueal asistida por una mascarilla laríngea (fastrach).</a:t>
            </a:r>
            <a:endParaRPr lang="es-CO" sz="2400" b="1" dirty="0"/>
          </a:p>
          <a:p>
            <a:pPr algn="ctr"/>
            <a:endParaRPr lang="es-CO" sz="2400" b="1" dirty="0"/>
          </a:p>
        </p:txBody>
      </p:sp>
    </p:spTree>
    <p:extLst>
      <p:ext uri="{BB962C8B-B14F-4D97-AF65-F5344CB8AC3E}">
        <p14:creationId xmlns:p14="http://schemas.microsoft.com/office/powerpoint/2010/main" val="904367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04B84A41-5748-4D8E-B2A7-E1433D480C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84" y="0"/>
            <a:ext cx="11926631" cy="685800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BF3A928D-72F5-4DA7-A450-435A18C8D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66" y="242453"/>
            <a:ext cx="7494707" cy="1028934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6F1E8B64-B388-4A43-B042-BFA184994A28}"/>
              </a:ext>
            </a:extLst>
          </p:cNvPr>
          <p:cNvSpPr txBox="1"/>
          <p:nvPr/>
        </p:nvSpPr>
        <p:spPr>
          <a:xfrm>
            <a:off x="7490027" y="2026346"/>
            <a:ext cx="3967939" cy="1569660"/>
          </a:xfrm>
          <a:custGeom>
            <a:avLst/>
            <a:gdLst>
              <a:gd name="connsiteX0" fmla="*/ 0 w 3967939"/>
              <a:gd name="connsiteY0" fmla="*/ 0 h 1569660"/>
              <a:gd name="connsiteX1" fmla="*/ 3967939 w 3967939"/>
              <a:gd name="connsiteY1" fmla="*/ 0 h 1569660"/>
              <a:gd name="connsiteX2" fmla="*/ 3967939 w 3967939"/>
              <a:gd name="connsiteY2" fmla="*/ 1569660 h 1569660"/>
              <a:gd name="connsiteX3" fmla="*/ 0 w 3967939"/>
              <a:gd name="connsiteY3" fmla="*/ 1569660 h 1569660"/>
              <a:gd name="connsiteX4" fmla="*/ 0 w 3967939"/>
              <a:gd name="connsiteY4" fmla="*/ 0 h 1569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7939" h="1569660" fill="none" extrusionOk="0">
                <a:moveTo>
                  <a:pt x="0" y="0"/>
                </a:moveTo>
                <a:cubicBezTo>
                  <a:pt x="1616041" y="-49533"/>
                  <a:pt x="3560846" y="-14809"/>
                  <a:pt x="3967939" y="0"/>
                </a:cubicBezTo>
                <a:cubicBezTo>
                  <a:pt x="3865059" y="604354"/>
                  <a:pt x="3947145" y="1131347"/>
                  <a:pt x="3967939" y="1569660"/>
                </a:cubicBezTo>
                <a:cubicBezTo>
                  <a:pt x="2305807" y="1521429"/>
                  <a:pt x="1583969" y="1654115"/>
                  <a:pt x="0" y="1569660"/>
                </a:cubicBezTo>
                <a:cubicBezTo>
                  <a:pt x="14018" y="1225496"/>
                  <a:pt x="120773" y="553610"/>
                  <a:pt x="0" y="0"/>
                </a:cubicBezTo>
                <a:close/>
              </a:path>
              <a:path w="3967939" h="1569660" stroke="0" extrusionOk="0">
                <a:moveTo>
                  <a:pt x="0" y="0"/>
                </a:moveTo>
                <a:cubicBezTo>
                  <a:pt x="1914449" y="118645"/>
                  <a:pt x="3191742" y="116012"/>
                  <a:pt x="3967939" y="0"/>
                </a:cubicBezTo>
                <a:cubicBezTo>
                  <a:pt x="3968420" y="487818"/>
                  <a:pt x="3955717" y="792603"/>
                  <a:pt x="3967939" y="1569660"/>
                </a:cubicBezTo>
                <a:cubicBezTo>
                  <a:pt x="2644804" y="1704260"/>
                  <a:pt x="407119" y="1412464"/>
                  <a:pt x="0" y="1569660"/>
                </a:cubicBezTo>
                <a:cubicBezTo>
                  <a:pt x="94608" y="1029083"/>
                  <a:pt x="141027" y="201385"/>
                  <a:pt x="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81000"/>
            </a:schemeClr>
          </a:solidFill>
          <a:ln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Seleccione las elementos que necesitara efectuar la entubación asistida con mascarilla laríngea.</a:t>
            </a:r>
          </a:p>
        </p:txBody>
      </p:sp>
    </p:spTree>
    <p:extLst>
      <p:ext uri="{BB962C8B-B14F-4D97-AF65-F5344CB8AC3E}">
        <p14:creationId xmlns:p14="http://schemas.microsoft.com/office/powerpoint/2010/main" val="9758956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Descripción generada automáticamente">
            <a:extLst>
              <a:ext uri="{FF2B5EF4-FFF2-40B4-BE49-F238E27FC236}">
                <a16:creationId xmlns:a16="http://schemas.microsoft.com/office/drawing/2014/main" id="{221F9983-F706-47B8-B0EA-5D694B2D82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90" y="0"/>
            <a:ext cx="114348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4048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0E474E6F-E9B5-433D-AD7B-3B45467A6B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84" y="0"/>
            <a:ext cx="11926631" cy="68580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075EF300-AC06-4168-8090-E7AB79C050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86" y="222133"/>
            <a:ext cx="7494707" cy="1028934"/>
          </a:xfrm>
          <a:prstGeom prst="rect">
            <a:avLst/>
          </a:prstGeom>
        </p:spPr>
      </p:pic>
      <p:pic>
        <p:nvPicPr>
          <p:cNvPr id="9" name="Imagen 8" descr="Forma, Flecha&#10;&#10;Descripción generada automáticamente">
            <a:extLst>
              <a:ext uri="{FF2B5EF4-FFF2-40B4-BE49-F238E27FC236}">
                <a16:creationId xmlns:a16="http://schemas.microsoft.com/office/drawing/2014/main" id="{25377CE8-4BE7-4199-979B-8695916304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7320" y="3662680"/>
            <a:ext cx="2169160" cy="2169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896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F65F8E6-9531-4FB0-927C-B25C8D424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ángulo: esquinas redondeadas 6" descr="dfssdk&#10;">
            <a:extLst>
              <a:ext uri="{FF2B5EF4-FFF2-40B4-BE49-F238E27FC236}">
                <a16:creationId xmlns:a16="http://schemas.microsoft.com/office/drawing/2014/main" id="{D47AC8A6-AB42-4F32-A5E9-4F666B32F74B}"/>
              </a:ext>
            </a:extLst>
          </p:cNvPr>
          <p:cNvSpPr/>
          <p:nvPr/>
        </p:nvSpPr>
        <p:spPr>
          <a:xfrm>
            <a:off x="2341880" y="1920240"/>
            <a:ext cx="7366000" cy="3484880"/>
          </a:xfrm>
          <a:prstGeom prst="roundRect">
            <a:avLst/>
          </a:prstGeom>
          <a:solidFill>
            <a:srgbClr val="79C5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20C84A8-F761-4456-8F71-590E21C031D7}"/>
              </a:ext>
            </a:extLst>
          </p:cNvPr>
          <p:cNvSpPr txBox="1"/>
          <p:nvPr/>
        </p:nvSpPr>
        <p:spPr>
          <a:xfrm>
            <a:off x="2585720" y="1920240"/>
            <a:ext cx="6878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b="1" dirty="0">
                <a:solidFill>
                  <a:schemeClr val="bg1"/>
                </a:solidFill>
              </a:rPr>
              <a:t>FELICIDADES!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FAE2D3A-D361-45ED-B270-1D4B74798BEA}"/>
              </a:ext>
            </a:extLst>
          </p:cNvPr>
          <p:cNvSpPr txBox="1"/>
          <p:nvPr/>
        </p:nvSpPr>
        <p:spPr>
          <a:xfrm>
            <a:off x="3413760" y="2815956"/>
            <a:ext cx="5435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/>
              <a:t>Has conseguido salvar al paciente, asegurándole la ventilación en la vía aérea mediante la entubación endotraqueal asistida por la mascarilla laríngea (fastrach)</a:t>
            </a:r>
            <a:br>
              <a:rPr lang="es-CO" sz="2800" dirty="0">
                <a:solidFill>
                  <a:schemeClr val="bg1"/>
                </a:solidFill>
              </a:rPr>
            </a:br>
            <a:endParaRPr lang="es-CO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740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magen que contiene Diagrama&#10;&#10;Descripción generada automáticamente">
            <a:extLst>
              <a:ext uri="{FF2B5EF4-FFF2-40B4-BE49-F238E27FC236}">
                <a16:creationId xmlns:a16="http://schemas.microsoft.com/office/drawing/2014/main" id="{B611060F-0697-4E5C-AB9F-41C07567A0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84" y="0"/>
            <a:ext cx="11926631" cy="6858000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E847F4FA-A943-4D0E-9150-852E4BF96B31}"/>
              </a:ext>
            </a:extLst>
          </p:cNvPr>
          <p:cNvSpPr txBox="1"/>
          <p:nvPr/>
        </p:nvSpPr>
        <p:spPr>
          <a:xfrm>
            <a:off x="5173547" y="4916714"/>
            <a:ext cx="3967939" cy="1200329"/>
          </a:xfrm>
          <a:custGeom>
            <a:avLst/>
            <a:gdLst>
              <a:gd name="connsiteX0" fmla="*/ 0 w 3967939"/>
              <a:gd name="connsiteY0" fmla="*/ 0 h 1200329"/>
              <a:gd name="connsiteX1" fmla="*/ 3967939 w 3967939"/>
              <a:gd name="connsiteY1" fmla="*/ 0 h 1200329"/>
              <a:gd name="connsiteX2" fmla="*/ 3967939 w 3967939"/>
              <a:gd name="connsiteY2" fmla="*/ 1200329 h 1200329"/>
              <a:gd name="connsiteX3" fmla="*/ 0 w 3967939"/>
              <a:gd name="connsiteY3" fmla="*/ 1200329 h 1200329"/>
              <a:gd name="connsiteX4" fmla="*/ 0 w 3967939"/>
              <a:gd name="connsiteY4" fmla="*/ 0 h 1200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7939" h="1200329" fill="none" extrusionOk="0">
                <a:moveTo>
                  <a:pt x="0" y="0"/>
                </a:moveTo>
                <a:cubicBezTo>
                  <a:pt x="1616041" y="-49533"/>
                  <a:pt x="3560846" y="-14809"/>
                  <a:pt x="3967939" y="0"/>
                </a:cubicBezTo>
                <a:cubicBezTo>
                  <a:pt x="3949171" y="121298"/>
                  <a:pt x="3998886" y="834541"/>
                  <a:pt x="3967939" y="1200329"/>
                </a:cubicBezTo>
                <a:cubicBezTo>
                  <a:pt x="2305807" y="1152098"/>
                  <a:pt x="1583969" y="1284784"/>
                  <a:pt x="0" y="1200329"/>
                </a:cubicBezTo>
                <a:cubicBezTo>
                  <a:pt x="79774" y="709359"/>
                  <a:pt x="-97449" y="224036"/>
                  <a:pt x="0" y="0"/>
                </a:cubicBezTo>
                <a:close/>
              </a:path>
              <a:path w="3967939" h="1200329" stroke="0" extrusionOk="0">
                <a:moveTo>
                  <a:pt x="0" y="0"/>
                </a:moveTo>
                <a:cubicBezTo>
                  <a:pt x="1914449" y="118645"/>
                  <a:pt x="3191742" y="116012"/>
                  <a:pt x="3967939" y="0"/>
                </a:cubicBezTo>
                <a:cubicBezTo>
                  <a:pt x="3936825" y="337080"/>
                  <a:pt x="4007429" y="899796"/>
                  <a:pt x="3967939" y="1200329"/>
                </a:cubicBezTo>
                <a:cubicBezTo>
                  <a:pt x="2644804" y="1334929"/>
                  <a:pt x="407119" y="1043133"/>
                  <a:pt x="0" y="1200329"/>
                </a:cubicBezTo>
                <a:cubicBezTo>
                  <a:pt x="-5118" y="993769"/>
                  <a:pt x="-42443" y="129899"/>
                  <a:pt x="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81000"/>
            </a:schemeClr>
          </a:solidFill>
          <a:ln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¿Cual es el tamaño de mascarilla indicado para el procedimiento?</a:t>
            </a: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85915CDE-A3B8-4E93-BCA8-929596A9D6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26" y="0"/>
            <a:ext cx="7494707" cy="102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7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F65F8E6-9531-4FB0-927C-B25C8D424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CE8844A5-0703-4103-8547-EED1C8C67AE6}"/>
              </a:ext>
            </a:extLst>
          </p:cNvPr>
          <p:cNvGrpSpPr/>
          <p:nvPr/>
        </p:nvGrpSpPr>
        <p:grpSpPr>
          <a:xfrm>
            <a:off x="63400" y="1838960"/>
            <a:ext cx="6473680" cy="3505200"/>
            <a:chOff x="2341880" y="1920240"/>
            <a:chExt cx="7366000" cy="3484880"/>
          </a:xfrm>
        </p:grpSpPr>
        <p:sp>
          <p:nvSpPr>
            <p:cNvPr id="7" name="Rectángulo: esquinas redondeadas 6" descr="dfssdk&#10;">
              <a:extLst>
                <a:ext uri="{FF2B5EF4-FFF2-40B4-BE49-F238E27FC236}">
                  <a16:creationId xmlns:a16="http://schemas.microsoft.com/office/drawing/2014/main" id="{D47AC8A6-AB42-4F32-A5E9-4F666B32F74B}"/>
                </a:ext>
              </a:extLst>
            </p:cNvPr>
            <p:cNvSpPr/>
            <p:nvPr/>
          </p:nvSpPr>
          <p:spPr>
            <a:xfrm>
              <a:off x="2341880" y="1920240"/>
              <a:ext cx="7366000" cy="3484880"/>
            </a:xfrm>
            <a:prstGeom prst="roundRect">
              <a:avLst/>
            </a:prstGeom>
            <a:solidFill>
              <a:srgbClr val="E6746C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 dirty="0"/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420C84A8-F761-4456-8F71-590E21C031D7}"/>
                </a:ext>
              </a:extLst>
            </p:cNvPr>
            <p:cNvSpPr txBox="1"/>
            <p:nvPr/>
          </p:nvSpPr>
          <p:spPr>
            <a:xfrm>
              <a:off x="2484120" y="2032000"/>
              <a:ext cx="687832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CO" sz="4400" b="1" dirty="0">
                  <a:solidFill>
                    <a:srgbClr val="F6CFBF"/>
                  </a:solidFill>
                </a:rPr>
                <a:t>CUIDADO!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6FAE2D3A-D361-45ED-B270-1D4B74798BEA}"/>
                </a:ext>
              </a:extLst>
            </p:cNvPr>
            <p:cNvSpPr txBox="1"/>
            <p:nvPr/>
          </p:nvSpPr>
          <p:spPr>
            <a:xfrm>
              <a:off x="2829560" y="2708572"/>
              <a:ext cx="6532880" cy="2677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CO" sz="2800" dirty="0">
                  <a:solidFill>
                    <a:schemeClr val="bg1"/>
                  </a:solidFill>
                </a:rPr>
                <a:t>Es de gran importancia seleccionar el tamaño adecuado para la mascarilla laríngea, de acuerdo a la morfología del </a:t>
              </a:r>
              <a:r>
                <a:rPr lang="es-CO" sz="2800" dirty="0" err="1">
                  <a:solidFill>
                    <a:schemeClr val="bg1"/>
                  </a:solidFill>
                </a:rPr>
                <a:t>aciente</a:t>
              </a:r>
              <a:r>
                <a:rPr lang="es-CO" sz="2800" dirty="0">
                  <a:solidFill>
                    <a:schemeClr val="bg1"/>
                  </a:solidFill>
                </a:rPr>
                <a:t>, según su peso y el volumen máximo de hinchado.</a:t>
              </a:r>
              <a:br>
                <a:rPr lang="es-CO" sz="2800" dirty="0">
                  <a:solidFill>
                    <a:schemeClr val="bg1"/>
                  </a:solidFill>
                </a:rPr>
              </a:br>
              <a:endParaRPr lang="es-CO" sz="28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2" name="Imagen 11" descr="Tabla&#10;&#10;Descripción generada automáticamente">
            <a:extLst>
              <a:ext uri="{FF2B5EF4-FFF2-40B4-BE49-F238E27FC236}">
                <a16:creationId xmlns:a16="http://schemas.microsoft.com/office/drawing/2014/main" id="{F4D4B012-02B6-486A-89DA-648CA41BCE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79" y="2239645"/>
            <a:ext cx="5591522" cy="2870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868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F65F8E6-9531-4FB0-927C-B25C8D424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ángulo: esquinas redondeadas 6" descr="dfssdk&#10;">
            <a:extLst>
              <a:ext uri="{FF2B5EF4-FFF2-40B4-BE49-F238E27FC236}">
                <a16:creationId xmlns:a16="http://schemas.microsoft.com/office/drawing/2014/main" id="{D47AC8A6-AB42-4F32-A5E9-4F666B32F74B}"/>
              </a:ext>
            </a:extLst>
          </p:cNvPr>
          <p:cNvSpPr/>
          <p:nvPr/>
        </p:nvSpPr>
        <p:spPr>
          <a:xfrm>
            <a:off x="2341880" y="1920240"/>
            <a:ext cx="7366000" cy="3484880"/>
          </a:xfrm>
          <a:prstGeom prst="roundRect">
            <a:avLst/>
          </a:prstGeom>
          <a:solidFill>
            <a:srgbClr val="79C5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20C84A8-F761-4456-8F71-590E21C031D7}"/>
              </a:ext>
            </a:extLst>
          </p:cNvPr>
          <p:cNvSpPr txBox="1"/>
          <p:nvPr/>
        </p:nvSpPr>
        <p:spPr>
          <a:xfrm>
            <a:off x="2585720" y="1920240"/>
            <a:ext cx="6878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b="1" dirty="0">
                <a:solidFill>
                  <a:schemeClr val="bg1"/>
                </a:solidFill>
              </a:rPr>
              <a:t>CORRECTO!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FAE2D3A-D361-45ED-B270-1D4B74798BEA}"/>
              </a:ext>
            </a:extLst>
          </p:cNvPr>
          <p:cNvSpPr txBox="1"/>
          <p:nvPr/>
        </p:nvSpPr>
        <p:spPr>
          <a:xfrm>
            <a:off x="3413760" y="2815956"/>
            <a:ext cx="5435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800" dirty="0"/>
              <a:t>Has seleccionado el tamaño de mascarilla indicado de acuerdo a la morfología del paciente y a su peso.</a:t>
            </a:r>
            <a:br>
              <a:rPr lang="es-CO" sz="2800" dirty="0">
                <a:solidFill>
                  <a:schemeClr val="bg1"/>
                </a:solidFill>
              </a:rPr>
            </a:br>
            <a:endParaRPr lang="es-CO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68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D871E63-C3A4-48AB-A97E-F58CACED5C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FD2D3AD-FE8E-481F-B7F5-F5E111E7E1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585" y="1732594"/>
            <a:ext cx="3296110" cy="4591691"/>
          </a:xfrm>
          <a:prstGeom prst="rect">
            <a:avLst/>
          </a:prstGeom>
        </p:spPr>
      </p:pic>
      <p:sp>
        <p:nvSpPr>
          <p:cNvPr id="7" name="Rectángulo: esquinas redondeadas 6" descr="dfssdk&#10;">
            <a:extLst>
              <a:ext uri="{FF2B5EF4-FFF2-40B4-BE49-F238E27FC236}">
                <a16:creationId xmlns:a16="http://schemas.microsoft.com/office/drawing/2014/main" id="{50F25D58-6B10-4B08-81D2-56605170278D}"/>
              </a:ext>
            </a:extLst>
          </p:cNvPr>
          <p:cNvSpPr/>
          <p:nvPr/>
        </p:nvSpPr>
        <p:spPr>
          <a:xfrm>
            <a:off x="4392067" y="2082800"/>
            <a:ext cx="7366000" cy="3484880"/>
          </a:xfrm>
          <a:prstGeom prst="roundRect">
            <a:avLst/>
          </a:prstGeom>
          <a:solidFill>
            <a:srgbClr val="F7EE6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04A92E7-8C65-435C-BB81-36AB3C51E8FD}"/>
              </a:ext>
            </a:extLst>
          </p:cNvPr>
          <p:cNvSpPr txBox="1"/>
          <p:nvPr/>
        </p:nvSpPr>
        <p:spPr>
          <a:xfrm>
            <a:off x="5039360" y="3036907"/>
            <a:ext cx="26212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800" dirty="0"/>
              <a:t>Cual debe ser el siguiente paso a seguir?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A915667C-4BA5-4D18-A539-2A4AFF58EE29}"/>
              </a:ext>
            </a:extLst>
          </p:cNvPr>
          <p:cNvSpPr txBox="1"/>
          <p:nvPr/>
        </p:nvSpPr>
        <p:spPr>
          <a:xfrm>
            <a:off x="5994400" y="1535797"/>
            <a:ext cx="9855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O" sz="2800" dirty="0"/>
              <a:t>Has</a:t>
            </a:r>
            <a:br>
              <a:rPr lang="es-CO" sz="2800" dirty="0">
                <a:solidFill>
                  <a:schemeClr val="bg1"/>
                </a:solidFill>
              </a:rPr>
            </a:br>
            <a:endParaRPr lang="es-CO" sz="2800" dirty="0">
              <a:solidFill>
                <a:schemeClr val="bg1"/>
              </a:solidFill>
            </a:endParaRPr>
          </a:p>
        </p:txBody>
      </p:sp>
      <p:sp>
        <p:nvSpPr>
          <p:cNvPr id="11" name="Rectángulo: esquinas redondeadas 10" descr="dfssdk&#10;">
            <a:extLst>
              <a:ext uri="{FF2B5EF4-FFF2-40B4-BE49-F238E27FC236}">
                <a16:creationId xmlns:a16="http://schemas.microsoft.com/office/drawing/2014/main" id="{7C405E30-45DA-4B82-B8BB-E162EF28C9D8}"/>
              </a:ext>
            </a:extLst>
          </p:cNvPr>
          <p:cNvSpPr/>
          <p:nvPr/>
        </p:nvSpPr>
        <p:spPr>
          <a:xfrm>
            <a:off x="8752840" y="2489904"/>
            <a:ext cx="2050187" cy="569664"/>
          </a:xfrm>
          <a:prstGeom prst="roundRect">
            <a:avLst/>
          </a:prstGeom>
          <a:solidFill>
            <a:srgbClr val="E6746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PONER MASCARILLA</a:t>
            </a:r>
          </a:p>
        </p:txBody>
      </p:sp>
      <p:sp>
        <p:nvSpPr>
          <p:cNvPr id="12" name="Rectángulo: esquinas redondeadas 11" descr="dfssdk&#10;">
            <a:extLst>
              <a:ext uri="{FF2B5EF4-FFF2-40B4-BE49-F238E27FC236}">
                <a16:creationId xmlns:a16="http://schemas.microsoft.com/office/drawing/2014/main" id="{AB0527A9-A301-4321-8F2D-AF3B0C943286}"/>
              </a:ext>
            </a:extLst>
          </p:cNvPr>
          <p:cNvSpPr/>
          <p:nvPr/>
        </p:nvSpPr>
        <p:spPr>
          <a:xfrm>
            <a:off x="8752840" y="3458775"/>
            <a:ext cx="2050187" cy="569664"/>
          </a:xfrm>
          <a:prstGeom prst="roundRect">
            <a:avLst/>
          </a:prstGeom>
          <a:solidFill>
            <a:srgbClr val="79C5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POSICIONAR PACIENTE</a:t>
            </a:r>
          </a:p>
        </p:txBody>
      </p:sp>
      <p:sp>
        <p:nvSpPr>
          <p:cNvPr id="13" name="Rectángulo: esquinas redondeadas 12" descr="dfssdk&#10;">
            <a:extLst>
              <a:ext uri="{FF2B5EF4-FFF2-40B4-BE49-F238E27FC236}">
                <a16:creationId xmlns:a16="http://schemas.microsoft.com/office/drawing/2014/main" id="{D4EDD9CA-8BB9-437E-92A8-3E75C6EF4232}"/>
              </a:ext>
            </a:extLst>
          </p:cNvPr>
          <p:cNvSpPr/>
          <p:nvPr/>
        </p:nvSpPr>
        <p:spPr>
          <a:xfrm>
            <a:off x="8752840" y="4513227"/>
            <a:ext cx="2050187" cy="569664"/>
          </a:xfrm>
          <a:prstGeom prst="roundRect">
            <a:avLst/>
          </a:prstGeom>
          <a:solidFill>
            <a:srgbClr val="DDE19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chemeClr val="tx1"/>
                </a:solidFill>
              </a:rPr>
              <a:t>PONER TET</a:t>
            </a:r>
          </a:p>
        </p:txBody>
      </p:sp>
    </p:spTree>
    <p:extLst>
      <p:ext uri="{BB962C8B-B14F-4D97-AF65-F5344CB8AC3E}">
        <p14:creationId xmlns:p14="http://schemas.microsoft.com/office/powerpoint/2010/main" val="191661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F65F8E6-9531-4FB0-927C-B25C8D424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ángulo: esquinas redondeadas 6" descr="dfssdk&#10;">
            <a:extLst>
              <a:ext uri="{FF2B5EF4-FFF2-40B4-BE49-F238E27FC236}">
                <a16:creationId xmlns:a16="http://schemas.microsoft.com/office/drawing/2014/main" id="{D47AC8A6-AB42-4F32-A5E9-4F666B32F74B}"/>
              </a:ext>
            </a:extLst>
          </p:cNvPr>
          <p:cNvSpPr/>
          <p:nvPr/>
        </p:nvSpPr>
        <p:spPr>
          <a:xfrm>
            <a:off x="2341880" y="1920240"/>
            <a:ext cx="7366000" cy="3484880"/>
          </a:xfrm>
          <a:prstGeom prst="roundRect">
            <a:avLst/>
          </a:prstGeom>
          <a:solidFill>
            <a:srgbClr val="E6746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20C84A8-F761-4456-8F71-590E21C031D7}"/>
              </a:ext>
            </a:extLst>
          </p:cNvPr>
          <p:cNvSpPr txBox="1"/>
          <p:nvPr/>
        </p:nvSpPr>
        <p:spPr>
          <a:xfrm>
            <a:off x="2585720" y="1920240"/>
            <a:ext cx="6878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b="1" dirty="0">
                <a:solidFill>
                  <a:srgbClr val="F6CFBF"/>
                </a:solidFill>
              </a:rPr>
              <a:t>CUIDADO!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FAE2D3A-D361-45ED-B270-1D4B74798BEA}"/>
              </a:ext>
            </a:extLst>
          </p:cNvPr>
          <p:cNvSpPr txBox="1"/>
          <p:nvPr/>
        </p:nvSpPr>
        <p:spPr>
          <a:xfrm>
            <a:off x="3413760" y="2815956"/>
            <a:ext cx="543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>
                <a:solidFill>
                  <a:schemeClr val="bg1"/>
                </a:solidFill>
              </a:rPr>
              <a:t>Antes de </a:t>
            </a:r>
            <a:r>
              <a:rPr lang="es-CO" sz="2800" dirty="0" err="1">
                <a:solidFill>
                  <a:schemeClr val="bg1"/>
                </a:solidFill>
              </a:rPr>
              <a:t>ejecutr</a:t>
            </a:r>
            <a:r>
              <a:rPr lang="es-CO" sz="2800" dirty="0">
                <a:solidFill>
                  <a:schemeClr val="bg1"/>
                </a:solidFill>
              </a:rPr>
              <a:t> este paso deberías hacer otras acciones.</a:t>
            </a:r>
            <a:br>
              <a:rPr lang="es-CO" sz="2800" dirty="0">
                <a:solidFill>
                  <a:schemeClr val="bg1"/>
                </a:solidFill>
              </a:rPr>
            </a:br>
            <a:endParaRPr lang="es-CO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59107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DF65F8E6-9531-4FB0-927C-B25C8D424C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Rectángulo: esquinas redondeadas 6" descr="dfssdk&#10;">
            <a:extLst>
              <a:ext uri="{FF2B5EF4-FFF2-40B4-BE49-F238E27FC236}">
                <a16:creationId xmlns:a16="http://schemas.microsoft.com/office/drawing/2014/main" id="{D47AC8A6-AB42-4F32-A5E9-4F666B32F74B}"/>
              </a:ext>
            </a:extLst>
          </p:cNvPr>
          <p:cNvSpPr/>
          <p:nvPr/>
        </p:nvSpPr>
        <p:spPr>
          <a:xfrm>
            <a:off x="2341880" y="1920240"/>
            <a:ext cx="7366000" cy="3484880"/>
          </a:xfrm>
          <a:prstGeom prst="roundRect">
            <a:avLst/>
          </a:prstGeom>
          <a:solidFill>
            <a:srgbClr val="79C58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20C84A8-F761-4456-8F71-590E21C031D7}"/>
              </a:ext>
            </a:extLst>
          </p:cNvPr>
          <p:cNvSpPr txBox="1"/>
          <p:nvPr/>
        </p:nvSpPr>
        <p:spPr>
          <a:xfrm>
            <a:off x="2585720" y="1920240"/>
            <a:ext cx="687832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400" b="1" dirty="0">
                <a:solidFill>
                  <a:schemeClr val="bg1"/>
                </a:solidFill>
              </a:rPr>
              <a:t>CORRECTO!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6FAE2D3A-D361-45ED-B270-1D4B74798BEA}"/>
              </a:ext>
            </a:extLst>
          </p:cNvPr>
          <p:cNvSpPr txBox="1"/>
          <p:nvPr/>
        </p:nvSpPr>
        <p:spPr>
          <a:xfrm>
            <a:off x="3413760" y="2815956"/>
            <a:ext cx="5435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800" dirty="0"/>
              <a:t>Es vital ubicar al paciente en la posición correcta para facilitar la postura posterior de la mascarilla laríngea.</a:t>
            </a:r>
            <a:br>
              <a:rPr lang="es-CO" sz="2800" dirty="0">
                <a:solidFill>
                  <a:schemeClr val="bg1"/>
                </a:solidFill>
              </a:rPr>
            </a:br>
            <a:endParaRPr lang="es-CO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5006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Diagrama&#10;&#10;Descripción generada automáticamente">
            <a:extLst>
              <a:ext uri="{FF2B5EF4-FFF2-40B4-BE49-F238E27FC236}">
                <a16:creationId xmlns:a16="http://schemas.microsoft.com/office/drawing/2014/main" id="{0D51634A-44D8-4EF8-9FBE-913EDEBBA4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84" y="0"/>
            <a:ext cx="11926631" cy="6858000"/>
          </a:xfrm>
          <a:prstGeom prst="rect">
            <a:avLst/>
          </a:prstGeo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118E954E-86C4-4258-A99A-AC5D0E63B561}"/>
              </a:ext>
            </a:extLst>
          </p:cNvPr>
          <p:cNvSpPr txBox="1"/>
          <p:nvPr/>
        </p:nvSpPr>
        <p:spPr>
          <a:xfrm>
            <a:off x="7703387" y="1508186"/>
            <a:ext cx="3967939" cy="2308324"/>
          </a:xfrm>
          <a:custGeom>
            <a:avLst/>
            <a:gdLst>
              <a:gd name="connsiteX0" fmla="*/ 0 w 3967939"/>
              <a:gd name="connsiteY0" fmla="*/ 0 h 2308324"/>
              <a:gd name="connsiteX1" fmla="*/ 3967939 w 3967939"/>
              <a:gd name="connsiteY1" fmla="*/ 0 h 2308324"/>
              <a:gd name="connsiteX2" fmla="*/ 3967939 w 3967939"/>
              <a:gd name="connsiteY2" fmla="*/ 2308324 h 2308324"/>
              <a:gd name="connsiteX3" fmla="*/ 0 w 3967939"/>
              <a:gd name="connsiteY3" fmla="*/ 2308324 h 2308324"/>
              <a:gd name="connsiteX4" fmla="*/ 0 w 3967939"/>
              <a:gd name="connsiteY4" fmla="*/ 0 h 2308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7939" h="2308324" fill="none" extrusionOk="0">
                <a:moveTo>
                  <a:pt x="0" y="0"/>
                </a:moveTo>
                <a:cubicBezTo>
                  <a:pt x="1616041" y="-49533"/>
                  <a:pt x="3560846" y="-14809"/>
                  <a:pt x="3967939" y="0"/>
                </a:cubicBezTo>
                <a:cubicBezTo>
                  <a:pt x="4055578" y="752880"/>
                  <a:pt x="3895260" y="1427176"/>
                  <a:pt x="3967939" y="2308324"/>
                </a:cubicBezTo>
                <a:cubicBezTo>
                  <a:pt x="2305807" y="2260093"/>
                  <a:pt x="1583969" y="2392779"/>
                  <a:pt x="0" y="2308324"/>
                </a:cubicBezTo>
                <a:cubicBezTo>
                  <a:pt x="-38581" y="1446843"/>
                  <a:pt x="63341" y="405110"/>
                  <a:pt x="0" y="0"/>
                </a:cubicBezTo>
                <a:close/>
              </a:path>
              <a:path w="3967939" h="2308324" stroke="0" extrusionOk="0">
                <a:moveTo>
                  <a:pt x="0" y="0"/>
                </a:moveTo>
                <a:cubicBezTo>
                  <a:pt x="1914449" y="118645"/>
                  <a:pt x="3191742" y="116012"/>
                  <a:pt x="3967939" y="0"/>
                </a:cubicBezTo>
                <a:cubicBezTo>
                  <a:pt x="3835057" y="525567"/>
                  <a:pt x="4052890" y="1753845"/>
                  <a:pt x="3967939" y="2308324"/>
                </a:cubicBezTo>
                <a:cubicBezTo>
                  <a:pt x="2644804" y="2442924"/>
                  <a:pt x="407119" y="2151128"/>
                  <a:pt x="0" y="2308324"/>
                </a:cubicBezTo>
                <a:cubicBezTo>
                  <a:pt x="-20187" y="1250243"/>
                  <a:pt x="-152480" y="717804"/>
                  <a:pt x="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81000"/>
            </a:schemeClr>
          </a:solidFill>
          <a:ln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El paciente se encuentra posicionado correctamente para continuar con el procedimiento, acostado y con la cabeza elongada hacia atrás.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C8E1915-C285-45E5-934C-A3BEC523F4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726" y="0"/>
            <a:ext cx="7494707" cy="102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97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 descr="Diagrama, Dibujo de ingeniería&#10;&#10;Descripción generada automáticamente">
            <a:extLst>
              <a:ext uri="{FF2B5EF4-FFF2-40B4-BE49-F238E27FC236}">
                <a16:creationId xmlns:a16="http://schemas.microsoft.com/office/drawing/2014/main" id="{1A70B015-37DF-4936-81B2-A98419ECEB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684" y="0"/>
            <a:ext cx="11926631" cy="6858000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DC95B5F4-36B0-41CE-B120-25FB895C23FF}"/>
              </a:ext>
            </a:extLst>
          </p:cNvPr>
          <p:cNvSpPr txBox="1"/>
          <p:nvPr/>
        </p:nvSpPr>
        <p:spPr>
          <a:xfrm>
            <a:off x="8091376" y="3429000"/>
            <a:ext cx="3967939" cy="2308324"/>
          </a:xfrm>
          <a:custGeom>
            <a:avLst/>
            <a:gdLst>
              <a:gd name="connsiteX0" fmla="*/ 0 w 3967939"/>
              <a:gd name="connsiteY0" fmla="*/ 0 h 2308324"/>
              <a:gd name="connsiteX1" fmla="*/ 3967939 w 3967939"/>
              <a:gd name="connsiteY1" fmla="*/ 0 h 2308324"/>
              <a:gd name="connsiteX2" fmla="*/ 3967939 w 3967939"/>
              <a:gd name="connsiteY2" fmla="*/ 2308324 h 2308324"/>
              <a:gd name="connsiteX3" fmla="*/ 0 w 3967939"/>
              <a:gd name="connsiteY3" fmla="*/ 2308324 h 2308324"/>
              <a:gd name="connsiteX4" fmla="*/ 0 w 3967939"/>
              <a:gd name="connsiteY4" fmla="*/ 0 h 2308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67939" h="2308324" fill="none" extrusionOk="0">
                <a:moveTo>
                  <a:pt x="0" y="0"/>
                </a:moveTo>
                <a:cubicBezTo>
                  <a:pt x="1616041" y="-49533"/>
                  <a:pt x="3560846" y="-14809"/>
                  <a:pt x="3967939" y="0"/>
                </a:cubicBezTo>
                <a:cubicBezTo>
                  <a:pt x="4055578" y="752880"/>
                  <a:pt x="3895260" y="1427176"/>
                  <a:pt x="3967939" y="2308324"/>
                </a:cubicBezTo>
                <a:cubicBezTo>
                  <a:pt x="2305807" y="2260093"/>
                  <a:pt x="1583969" y="2392779"/>
                  <a:pt x="0" y="2308324"/>
                </a:cubicBezTo>
                <a:cubicBezTo>
                  <a:pt x="-38581" y="1446843"/>
                  <a:pt x="63341" y="405110"/>
                  <a:pt x="0" y="0"/>
                </a:cubicBezTo>
                <a:close/>
              </a:path>
              <a:path w="3967939" h="2308324" stroke="0" extrusionOk="0">
                <a:moveTo>
                  <a:pt x="0" y="0"/>
                </a:moveTo>
                <a:cubicBezTo>
                  <a:pt x="1914449" y="118645"/>
                  <a:pt x="3191742" y="116012"/>
                  <a:pt x="3967939" y="0"/>
                </a:cubicBezTo>
                <a:cubicBezTo>
                  <a:pt x="3835057" y="525567"/>
                  <a:pt x="4052890" y="1753845"/>
                  <a:pt x="3967939" y="2308324"/>
                </a:cubicBezTo>
                <a:cubicBezTo>
                  <a:pt x="2644804" y="2442924"/>
                  <a:pt x="407119" y="2151128"/>
                  <a:pt x="0" y="2308324"/>
                </a:cubicBezTo>
                <a:cubicBezTo>
                  <a:pt x="-20187" y="1250243"/>
                  <a:pt x="-152480" y="717804"/>
                  <a:pt x="0" y="0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81000"/>
            </a:schemeClr>
          </a:solidFill>
          <a:ln cap="rnd">
            <a:solidFill>
              <a:schemeClr val="accent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softEdge rad="0"/>
          </a:effectLst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/>
              <a:t>Seleccione el tubo laríngeo y lubríquelo (acercándolo al lubricador) y páselo por la mascarilla para lubricarla también (acercando el TET a la mascarilla).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341DF160-08AD-433A-A87F-295B035390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406" y="293151"/>
            <a:ext cx="7494707" cy="1028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84919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255</Words>
  <Application>Microsoft Office PowerPoint</Application>
  <PresentationFormat>Panorámica</PresentationFormat>
  <Paragraphs>25</Paragraphs>
  <Slides>13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Leonardo Dallos M.</dc:creator>
  <cp:lastModifiedBy>Leonardo Dallos M.</cp:lastModifiedBy>
  <cp:revision>25</cp:revision>
  <dcterms:created xsi:type="dcterms:W3CDTF">2020-12-18T05:26:41Z</dcterms:created>
  <dcterms:modified xsi:type="dcterms:W3CDTF">2020-12-18T08:43:01Z</dcterms:modified>
</cp:coreProperties>
</file>

<file path=docProps/thumbnail.jpeg>
</file>